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al__ma_Sayfas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al__ma_Sayfas_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al__ma_Sayfas_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al__ma_Sayfas_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1" i="0" u="none" strike="noStrike" kern="1200" cap="none" spc="20" baseline="0">
                <a:solidFill>
                  <a:prstClr val="black">
                    <a:lumMod val="50000"/>
                    <a:lumOff val="50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tr-TR" sz="1800" dirty="0" smtClean="0">
                <a:effectLst/>
              </a:rPr>
              <a:t>Dünya genelinde e-atık oluşumunun yıllara göre değişimi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>
                <a:solidFill>
                  <a:prstClr val="black">
                    <a:lumMod val="50000"/>
                    <a:lumOff val="50000"/>
                  </a:prstClr>
                </a:solidFill>
              </a:defRPr>
            </a:pPr>
            <a:r>
              <a:rPr lang="tr-TR" sz="1800" dirty="0" smtClean="0">
                <a:effectLst/>
              </a:rPr>
              <a:t>(son 2 yıl tahminidir)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62" b="1" i="0" u="none" strike="noStrike" kern="1200" cap="none" spc="20" baseline="0">
              <a:solidFill>
                <a:prstClr val="black">
                  <a:lumMod val="50000"/>
                  <a:lumOff val="50000"/>
                </a:prst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solidFill>
            <a:schemeClr val="accent1"/>
          </a:solidFill>
        </a:ln>
        <a:effectLst/>
        <a:sp3d>
          <a:contourClr>
            <a:schemeClr val="accent1"/>
          </a:contourClr>
        </a:sp3d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E-Atık Miktarı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  <a:sp3d contourW="9525">
              <a:contourClr>
                <a:schemeClr val="accent1">
                  <a:shade val="95000"/>
                </a:schemeClr>
              </a:contourClr>
            </a:sp3d>
          </c:spPr>
          <c:invertIfNegative val="0"/>
          <c:dLbls>
            <c:dLbl>
              <c:idx val="2"/>
              <c:layout>
                <c:manualLayout>
                  <c:x val="-2.4154589371980675E-3"/>
                  <c:y val="6.712877740134183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9E8-412F-BC6E-A7FD49DBED02}"/>
                </c:ext>
              </c:extLst>
            </c:dLbl>
            <c:dLbl>
              <c:idx val="7"/>
              <c:layout>
                <c:manualLayout>
                  <c:x val="-1.2077294685990338E-3"/>
                  <c:y val="7.88033473841838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9E8-412F-BC6E-A7FD49DBED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Sayfa1!$A$2:$A$9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Sayfa1!$B$2:$B$9</c:f>
              <c:numCache>
                <c:formatCode>0</c:formatCode>
                <c:ptCount val="8"/>
                <c:pt idx="0">
                  <c:v>41</c:v>
                </c:pt>
                <c:pt idx="1">
                  <c:v>43</c:v>
                </c:pt>
                <c:pt idx="2" formatCode="0.0">
                  <c:v>44.7</c:v>
                </c:pt>
                <c:pt idx="3">
                  <c:v>45</c:v>
                </c:pt>
                <c:pt idx="4">
                  <c:v>47</c:v>
                </c:pt>
                <c:pt idx="5">
                  <c:v>49</c:v>
                </c:pt>
                <c:pt idx="6">
                  <c:v>50</c:v>
                </c:pt>
                <c:pt idx="7" formatCode="0.0">
                  <c:v>52.2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E8-412F-BC6E-A7FD49DBED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87701712"/>
        <c:axId val="987704208"/>
        <c:axId val="0"/>
      </c:bar3DChart>
      <c:catAx>
        <c:axId val="987701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987704208"/>
        <c:crosses val="autoZero"/>
        <c:auto val="1"/>
        <c:lblAlgn val="ctr"/>
        <c:lblOffset val="100"/>
        <c:noMultiLvlLbl val="0"/>
      </c:catAx>
      <c:valAx>
        <c:axId val="987704208"/>
        <c:scaling>
          <c:orientation val="minMax"/>
          <c:max val="6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98770171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 b="1" dirty="0" smtClean="0"/>
              <a:t>Türkiye’de Yıllara Göre </a:t>
            </a:r>
            <a:r>
              <a:rPr lang="en-US" b="1" dirty="0" smtClean="0"/>
              <a:t>E-</a:t>
            </a:r>
            <a:r>
              <a:rPr lang="en-US" b="1" dirty="0" err="1" smtClean="0"/>
              <a:t>Atık</a:t>
            </a:r>
            <a:r>
              <a:rPr lang="en-US" b="1" dirty="0" smtClean="0"/>
              <a:t> </a:t>
            </a:r>
            <a:r>
              <a:rPr lang="en-US" b="1" dirty="0" err="1"/>
              <a:t>Toplama</a:t>
            </a:r>
            <a:r>
              <a:rPr lang="en-US" b="1" dirty="0"/>
              <a:t> </a:t>
            </a:r>
            <a:r>
              <a:rPr lang="en-US" b="1" dirty="0" err="1" smtClean="0"/>
              <a:t>Miktar</a:t>
            </a:r>
            <a:r>
              <a:rPr lang="tr-TR" b="1" dirty="0" err="1" smtClean="0"/>
              <a:t>lar</a:t>
            </a:r>
            <a:r>
              <a:rPr lang="en-US" b="1" dirty="0" err="1" smtClean="0"/>
              <a:t>ı</a:t>
            </a:r>
            <a:r>
              <a:rPr lang="tr-TR" b="1" dirty="0" smtClean="0"/>
              <a:t> (Ton)</a:t>
            </a:r>
            <a:endParaRPr lang="en-US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E-Atık Toplama Miktarı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  <a:sp3d contourW="9525">
              <a:contourClr>
                <a:schemeClr val="accent1">
                  <a:shade val="9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Sayfa1!$A$2:$A$9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Sayfa1!$B$2:$B$9</c:f>
              <c:numCache>
                <c:formatCode>_-* #,##0_-;\-* #,##0_-;_-* "-"??_-;_-@_-</c:formatCode>
                <c:ptCount val="8"/>
                <c:pt idx="0">
                  <c:v>8000</c:v>
                </c:pt>
                <c:pt idx="1">
                  <c:v>6000</c:v>
                </c:pt>
                <c:pt idx="2">
                  <c:v>9500</c:v>
                </c:pt>
                <c:pt idx="3">
                  <c:v>22000</c:v>
                </c:pt>
                <c:pt idx="4">
                  <c:v>29000</c:v>
                </c:pt>
                <c:pt idx="5">
                  <c:v>23027</c:v>
                </c:pt>
                <c:pt idx="6">
                  <c:v>19224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D5-4E90-A053-001625544D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6"/>
        <c:shape val="box"/>
        <c:axId val="1023583888"/>
        <c:axId val="1023585968"/>
        <c:axId val="0"/>
      </c:bar3DChart>
      <c:catAx>
        <c:axId val="1023583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023585968"/>
        <c:crosses val="autoZero"/>
        <c:auto val="1"/>
        <c:lblAlgn val="ctr"/>
        <c:lblOffset val="100"/>
        <c:noMultiLvlLbl val="0"/>
      </c:catAx>
      <c:valAx>
        <c:axId val="1023585968"/>
        <c:scaling>
          <c:orientation val="minMax"/>
          <c:max val="3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1023583888"/>
        <c:crosses val="autoZero"/>
        <c:crossBetween val="between"/>
      </c:valAx>
      <c:spPr>
        <a:noFill/>
        <a:ln>
          <a:solidFill>
            <a:schemeClr val="accent4">
              <a:lumMod val="20000"/>
              <a:lumOff val="80000"/>
              <a:alpha val="93000"/>
            </a:schemeClr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0120773304334322E-2"/>
          <c:y val="0.1644681726914678"/>
          <c:w val="0.85214371875221373"/>
          <c:h val="0.71371070797589231"/>
        </c:manualLayout>
      </c:layout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2010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DD0-4711-83E9-711FF97D7C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DD0-4711-83E9-711FF97D7C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DD0-4711-83E9-711FF97D7C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DD0-4711-83E9-711FF97D7C8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6DD0-4711-83E9-711FF97D7C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6DD0-4711-83E9-711FF97D7C8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395-4A9A-B3AB-DC15B68BD4DB}"/>
              </c:ext>
            </c:extLst>
          </c:dPt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Sayfa1!$A$2:$A$8</c:f>
              <c:strCache>
                <c:ptCount val="7"/>
                <c:pt idx="0">
                  <c:v>Danimarka</c:v>
                </c:pt>
                <c:pt idx="1">
                  <c:v>Portekiz</c:v>
                </c:pt>
                <c:pt idx="2">
                  <c:v>Türkiye</c:v>
                </c:pt>
                <c:pt idx="3">
                  <c:v>Belçika</c:v>
                </c:pt>
                <c:pt idx="4">
                  <c:v>Almanya</c:v>
                </c:pt>
                <c:pt idx="5">
                  <c:v>ABD</c:v>
                </c:pt>
                <c:pt idx="6">
                  <c:v>Çin</c:v>
                </c:pt>
              </c:strCache>
            </c:strRef>
          </c:cat>
          <c:val>
            <c:numRef>
              <c:f>Sayfa1!$B$2:$B$8</c:f>
              <c:numCache>
                <c:formatCode>General</c:formatCode>
                <c:ptCount val="7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9</c:v>
                </c:pt>
                <c:pt idx="5">
                  <c:v>24</c:v>
                </c:pt>
                <c:pt idx="6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95-4A9A-B3AB-DC15B68BD4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solidFill>
            <a:schemeClr val="accent4">
              <a:lumMod val="20000"/>
              <a:lumOff val="80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5.0000009866293951E-2"/>
          <c:y val="0.86506966875189151"/>
          <c:w val="0.89999998026741213"/>
          <c:h val="5.36532173722037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5707738998422923E-2"/>
          <c:y val="0.13949251464154158"/>
          <c:w val="0.85891305637722781"/>
          <c:h val="0.68514941298612708"/>
        </c:manualLayout>
      </c:layout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2018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1EC-4204-A175-ECA5B8CE6C7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1EC-4204-A175-ECA5B8CE6C7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1EC-4204-A175-ECA5B8CE6C7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B1EC-4204-A175-ECA5B8CE6C7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B1EC-4204-A175-ECA5B8CE6C7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1EC-4204-A175-ECA5B8CE6C7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B1EC-4204-A175-ECA5B8CE6C7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1EC-4204-A175-ECA5B8CE6C78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B1EC-4204-A175-ECA5B8CE6C78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B1EC-4204-A175-ECA5B8CE6C78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10B6933-6ACC-4572-8425-5BB0C0A58144}" type="PERCENTAGE">
                      <a:rPr lang="en-US" sz="1600" b="1" smtClean="0">
                        <a:solidFill>
                          <a:schemeClr val="bg1"/>
                        </a:solidFill>
                      </a:rPr>
                      <a:pPr>
                        <a:defRPr sz="1600" b="1">
                          <a:solidFill>
                            <a:schemeClr val="bg1"/>
                          </a:solidFill>
                        </a:defRPr>
                      </a:pPr>
                      <a:t>[YÜZDE]</a:t>
                    </a:fld>
                    <a:endParaRPr lang="tr-TR"/>
                  </a:p>
                </c:rich>
              </c:tx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tr-TR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1EC-4204-A175-ECA5B8CE6C78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1C9BFD99-641E-44F0-AD92-06EA5B1F1B10}" type="PERCENTAGE">
                      <a:rPr lang="en-US" baseline="0" smtClean="0"/>
                      <a:pPr/>
                      <a:t>[YÜZDE]</a:t>
                    </a:fld>
                    <a:endParaRPr lang="tr-TR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1EC-4204-A175-ECA5B8CE6C78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7BA72668-8718-4AF9-87B3-BF10EBDC1FE8}" type="PERCENTAGE">
                      <a:rPr lang="en-US" baseline="0" smtClean="0"/>
                      <a:pPr/>
                      <a:t>[YÜZDE]</a:t>
                    </a:fld>
                    <a:endParaRPr lang="tr-TR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1EC-4204-A175-ECA5B8CE6C78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E14C54CE-7752-41B2-8F7E-482795F8C506}" type="PERCENTAGE">
                      <a:rPr lang="en-US" baseline="0" smtClean="0"/>
                      <a:pPr/>
                      <a:t>[YÜZDE]</a:t>
                    </a:fld>
                    <a:endParaRPr lang="tr-TR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1EC-4204-A175-ECA5B8CE6C78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5B0EAFDA-8AED-48AA-84CD-5E9975D2A772}" type="PERCENTAGE">
                      <a:rPr lang="en-US" baseline="0" smtClean="0"/>
                      <a:pPr/>
                      <a:t>[YÜZDE]</a:t>
                    </a:fld>
                    <a:endParaRPr lang="tr-TR"/>
                  </a:p>
                </c:rich>
              </c:tx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B1EC-4204-A175-ECA5B8CE6C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Sayfa1!$A$2:$A$11</c:f>
              <c:strCache>
                <c:ptCount val="10"/>
                <c:pt idx="0">
                  <c:v>Çin</c:v>
                </c:pt>
                <c:pt idx="1">
                  <c:v>Amerika</c:v>
                </c:pt>
                <c:pt idx="2">
                  <c:v>Almanya</c:v>
                </c:pt>
                <c:pt idx="3">
                  <c:v>Hindistan</c:v>
                </c:pt>
                <c:pt idx="4">
                  <c:v>Malezya</c:v>
                </c:pt>
                <c:pt idx="5">
                  <c:v>İngiltere</c:v>
                </c:pt>
                <c:pt idx="6">
                  <c:v>Portekiz</c:v>
                </c:pt>
                <c:pt idx="7">
                  <c:v>Türkiye</c:v>
                </c:pt>
                <c:pt idx="8">
                  <c:v>Fransa</c:v>
                </c:pt>
                <c:pt idx="9">
                  <c:v>BAE</c:v>
                </c:pt>
              </c:strCache>
            </c:strRef>
          </c:cat>
          <c:val>
            <c:numRef>
              <c:f>Sayfa1!$B$2:$B$11</c:f>
              <c:numCache>
                <c:formatCode>General</c:formatCode>
                <c:ptCount val="10"/>
                <c:pt idx="0">
                  <c:v>19</c:v>
                </c:pt>
                <c:pt idx="1">
                  <c:v>24</c:v>
                </c:pt>
                <c:pt idx="2">
                  <c:v>14</c:v>
                </c:pt>
                <c:pt idx="3">
                  <c:v>14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EC-4204-A175-ECA5B8CE6C78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solidFill>
            <a:schemeClr val="accent4">
              <a:lumMod val="20000"/>
              <a:lumOff val="80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3.6175930926856961E-2"/>
          <c:y val="0.85350859011273406"/>
          <c:w val="0.84407008300730502"/>
          <c:h val="0.103373649828868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11528-62D6-49F4-83DF-911BE7080A4A}" type="datetimeFigureOut">
              <a:rPr lang="tr-TR" smtClean="0"/>
              <a:t>9.09.2021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FB20F-ECC9-4813-BC82-D4FF468AB0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5961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51B2F-140F-4450-BD34-2E9A9AE936AA}" type="datetimeFigureOut">
              <a:rPr lang="tr-TR" smtClean="0"/>
              <a:t>9.09.2021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F0BF-DF4A-494F-9A4B-A3346DE4BB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91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51B2F-140F-4450-BD34-2E9A9AE936AA}" type="datetimeFigureOut">
              <a:rPr lang="tr-TR" smtClean="0"/>
              <a:t>9.09.2021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F0BF-DF4A-494F-9A4B-A3346DE4BB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243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51B2F-140F-4450-BD34-2E9A9AE936AA}" type="datetimeFigureOut">
              <a:rPr lang="tr-TR" smtClean="0"/>
              <a:t>9.09.2021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F0BF-DF4A-494F-9A4B-A3346DE4BB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807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51B2F-140F-4450-BD34-2E9A9AE936AA}" type="datetimeFigureOut">
              <a:rPr lang="tr-TR" smtClean="0"/>
              <a:t>9.09.2021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F0BF-DF4A-494F-9A4B-A3346DE4BB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2563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51B2F-140F-4450-BD34-2E9A9AE936AA}" type="datetimeFigureOut">
              <a:rPr lang="tr-TR" smtClean="0"/>
              <a:t>9.09.2021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F0BF-DF4A-494F-9A4B-A3346DE4BB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642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51B2F-140F-4450-BD34-2E9A9AE936AA}" type="datetimeFigureOut">
              <a:rPr lang="tr-TR" smtClean="0"/>
              <a:t>9.09.2021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F0BF-DF4A-494F-9A4B-A3346DE4BB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6337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51B2F-140F-4450-BD34-2E9A9AE936AA}" type="datetimeFigureOut">
              <a:rPr lang="tr-TR" smtClean="0"/>
              <a:t>9.09.2021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F0BF-DF4A-494F-9A4B-A3346DE4BB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9164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51B2F-140F-4450-BD34-2E9A9AE936AA}" type="datetimeFigureOut">
              <a:rPr lang="tr-TR" smtClean="0"/>
              <a:t>9.09.2021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F0BF-DF4A-494F-9A4B-A3346DE4BB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928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51B2F-140F-4450-BD34-2E9A9AE936AA}" type="datetimeFigureOut">
              <a:rPr lang="tr-TR" smtClean="0"/>
              <a:t>9.09.2021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F0BF-DF4A-494F-9A4B-A3346DE4BB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105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51B2F-140F-4450-BD34-2E9A9AE936AA}" type="datetimeFigureOut">
              <a:rPr lang="tr-TR" smtClean="0"/>
              <a:t>9.09.2021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F0BF-DF4A-494F-9A4B-A3346DE4BB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2693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51B2F-140F-4450-BD34-2E9A9AE936AA}" type="datetimeFigureOut">
              <a:rPr lang="tr-TR" smtClean="0"/>
              <a:t>9.09.2021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F0BF-DF4A-494F-9A4B-A3346DE4BB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9464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51B2F-140F-4450-BD34-2E9A9AE936AA}" type="datetimeFigureOut">
              <a:rPr lang="tr-TR" smtClean="0"/>
              <a:t>9.09.2021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9F0BF-DF4A-494F-9A4B-A3346DE4BB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2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63329" y="4180995"/>
            <a:ext cx="9144000" cy="579130"/>
          </a:xfrm>
        </p:spPr>
        <p:txBody>
          <a:bodyPr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tr-TR" b="1" dirty="0" smtClean="0">
                <a:ln/>
                <a:solidFill>
                  <a:schemeClr val="accent3"/>
                </a:solidFill>
              </a:rPr>
              <a:t>UĞUR METAL ELEKTRONİK GERİ DÖNÜŞÜM A.Ş.</a:t>
            </a:r>
            <a:endParaRPr lang="tr-TR" b="1" dirty="0">
              <a:ln/>
              <a:solidFill>
                <a:schemeClr val="accent3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0541" y="105598"/>
            <a:ext cx="8003458" cy="4093975"/>
          </a:xfrm>
          <a:prstGeom prst="rect">
            <a:avLst/>
          </a:prstGeom>
        </p:spPr>
      </p:pic>
      <p:pic>
        <p:nvPicPr>
          <p:cNvPr id="1026" name="Picture 2" descr="https://www.turktay.com/images/basin/3b2d61356aef07762410704df52b302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6979" y="4660491"/>
            <a:ext cx="407670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584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078790"/>
              </p:ext>
            </p:extLst>
          </p:nvPr>
        </p:nvGraphicFramePr>
        <p:xfrm>
          <a:off x="838200" y="1200839"/>
          <a:ext cx="10515600" cy="4976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3216925" y="6176963"/>
            <a:ext cx="622453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900" dirty="0"/>
              <a:t>MTA Doğal Kaynaklar ve Ekonomi Bülteni (2020) 29: 49-62</a:t>
            </a:r>
          </a:p>
        </p:txBody>
      </p:sp>
    </p:spTree>
    <p:extLst>
      <p:ext uri="{BB962C8B-B14F-4D97-AF65-F5344CB8AC3E}">
        <p14:creationId xmlns:p14="http://schemas.microsoft.com/office/powerpoint/2010/main" val="204506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2119576"/>
              </p:ext>
            </p:extLst>
          </p:nvPr>
        </p:nvGraphicFramePr>
        <p:xfrm>
          <a:off x="838200" y="1167788"/>
          <a:ext cx="10515600" cy="5009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4252511" y="6301648"/>
            <a:ext cx="36025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900" dirty="0" smtClean="0"/>
              <a:t>(ÇŞB,2019</a:t>
            </a:r>
            <a:r>
              <a:rPr lang="tr-TR" sz="900" dirty="0"/>
              <a:t>)</a:t>
            </a:r>
          </a:p>
          <a:p>
            <a:endParaRPr lang="tr-TR" sz="900" dirty="0"/>
          </a:p>
        </p:txBody>
      </p:sp>
    </p:spTree>
    <p:extLst>
      <p:ext uri="{BB962C8B-B14F-4D97-AF65-F5344CB8AC3E}">
        <p14:creationId xmlns:p14="http://schemas.microsoft.com/office/powerpoint/2010/main" val="70940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8048868"/>
              </p:ext>
            </p:extLst>
          </p:nvPr>
        </p:nvGraphicFramePr>
        <p:xfrm>
          <a:off x="517793" y="782199"/>
          <a:ext cx="5067759" cy="4843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afik 9"/>
          <p:cNvGraphicFramePr/>
          <p:nvPr>
            <p:extLst>
              <p:ext uri="{D42A27DB-BD31-4B8C-83A1-F6EECF244321}">
                <p14:modId xmlns:p14="http://schemas.microsoft.com/office/powerpoint/2010/main" val="2772108545"/>
              </p:ext>
            </p:extLst>
          </p:nvPr>
        </p:nvGraphicFramePr>
        <p:xfrm>
          <a:off x="6775373" y="881349"/>
          <a:ext cx="5089793" cy="4843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Metin kutusu 10"/>
          <p:cNvSpPr txBox="1"/>
          <p:nvPr/>
        </p:nvSpPr>
        <p:spPr>
          <a:xfrm>
            <a:off x="2423711" y="5982159"/>
            <a:ext cx="7513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/>
              <a:t>Dünya genelinde ülkeler bazında atık ithalat oranlarını</a:t>
            </a:r>
          </a:p>
        </p:txBody>
      </p:sp>
    </p:spTree>
    <p:extLst>
      <p:ext uri="{BB962C8B-B14F-4D97-AF65-F5344CB8AC3E}">
        <p14:creationId xmlns:p14="http://schemas.microsoft.com/office/powerpoint/2010/main" val="72751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 descr="C:\Users\yonetim2\AppData\Local\Microsoft\Windows\INetCache\Content.Outlook\ZEOW2HAN\recycle-mobile-phone-gold-metal-silver (2)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065" y="627962"/>
            <a:ext cx="7028762" cy="52880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853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739616"/>
              </p:ext>
            </p:extLst>
          </p:nvPr>
        </p:nvGraphicFramePr>
        <p:xfrm>
          <a:off x="0" y="-1"/>
          <a:ext cx="12192000" cy="6857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99022">
                  <a:extLst>
                    <a:ext uri="{9D8B030D-6E8A-4147-A177-3AD203B41FA5}">
                      <a16:colId xmlns:a16="http://schemas.microsoft.com/office/drawing/2014/main" val="3963815364"/>
                    </a:ext>
                  </a:extLst>
                </a:gridCol>
                <a:gridCol w="7992978">
                  <a:extLst>
                    <a:ext uri="{9D8B030D-6E8A-4147-A177-3AD203B41FA5}">
                      <a16:colId xmlns:a16="http://schemas.microsoft.com/office/drawing/2014/main" val="2253022611"/>
                    </a:ext>
                  </a:extLst>
                </a:gridCol>
              </a:tblGrid>
              <a:tr h="6600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</a:rPr>
                        <a:t>NTE KULLANIM </a:t>
                      </a: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</a:rPr>
                        <a:t>ALANLARI</a:t>
                      </a:r>
                      <a:endParaRPr lang="tr-T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2" marR="54032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</a:rPr>
                        <a:t>KULLANILDIĞI EKİPMAN, CİHAZ YA DA SİSTEMLER</a:t>
                      </a:r>
                      <a:endParaRPr lang="tr-T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2" marR="54032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599963"/>
                  </a:ext>
                </a:extLst>
              </a:tr>
              <a:tr h="842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</a:rPr>
                        <a:t>Elektronik cihazlar</a:t>
                      </a:r>
                      <a:endParaRPr lang="tr-T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2" marR="5403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Ekranlar (CRT; PDP; LCD), lazerler, medikal görüntüleme cihazları, fiber optik, </a:t>
                      </a:r>
                      <a:r>
                        <a:rPr lang="tr-TR" sz="1600" dirty="0" err="1">
                          <a:effectLst/>
                        </a:rPr>
                        <a:t>sensörler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2" marR="54032" marT="0" marB="0" anchor="ctr"/>
                </a:tc>
                <a:extLst>
                  <a:ext uri="{0D108BD9-81ED-4DB2-BD59-A6C34878D82A}">
                    <a16:rowId xmlns:a16="http://schemas.microsoft.com/office/drawing/2014/main" val="836823089"/>
                  </a:ext>
                </a:extLst>
              </a:tr>
              <a:tr h="11408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</a:rPr>
                        <a:t>Mıknatıslar</a:t>
                      </a:r>
                      <a:endParaRPr lang="tr-T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2" marR="5403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Motorlar, disk sürücüler ve motorları, jeneratörler, mikrofon ve hoparlörler, manyetik rezonans görüntüleme cihazı (MRI), fren sistemi ve otomobil parçaları, iletişim sistemleri, rulmanlar, mikrodalga tüpleri, soğutma sistemleri, alaşımlar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2" marR="54032" marT="0" marB="0" anchor="ctr"/>
                </a:tc>
                <a:extLst>
                  <a:ext uri="{0D108BD9-81ED-4DB2-BD59-A6C34878D82A}">
                    <a16:rowId xmlns:a16="http://schemas.microsoft.com/office/drawing/2014/main" val="966269326"/>
                  </a:ext>
                </a:extLst>
              </a:tr>
              <a:tr h="842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</a:rPr>
                        <a:t>Katalizörler</a:t>
                      </a:r>
                      <a:endParaRPr lang="tr-T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2" marR="5403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Petrol </a:t>
                      </a:r>
                      <a:r>
                        <a:rPr lang="tr-TR" sz="1600" dirty="0" err="1">
                          <a:effectLst/>
                        </a:rPr>
                        <a:t>rafinasyonu</a:t>
                      </a:r>
                      <a:r>
                        <a:rPr lang="tr-TR" sz="1600" dirty="0">
                          <a:effectLst/>
                        </a:rPr>
                        <a:t>, kimyasal prosesler, katalitik dönüştürücüler, mazot katkısı, endüstriye atık temizleme sistemleri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2" marR="54032" marT="0" marB="0" anchor="ctr"/>
                </a:tc>
                <a:extLst>
                  <a:ext uri="{0D108BD9-81ED-4DB2-BD59-A6C34878D82A}">
                    <a16:rowId xmlns:a16="http://schemas.microsoft.com/office/drawing/2014/main" val="1027897500"/>
                  </a:ext>
                </a:extLst>
              </a:tr>
              <a:tr h="842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</a:rPr>
                        <a:t>Cam</a:t>
                      </a:r>
                      <a:endParaRPr lang="tr-T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2" marR="5403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Parlatma bileşikleri, optik camlar, optik termal </a:t>
                      </a:r>
                      <a:r>
                        <a:rPr lang="tr-TR" sz="1600" dirty="0" err="1">
                          <a:effectLst/>
                        </a:rPr>
                        <a:t>sensörler</a:t>
                      </a:r>
                      <a:r>
                        <a:rPr lang="tr-TR" sz="1600" dirty="0">
                          <a:effectLst/>
                        </a:rPr>
                        <a:t>, termal aynalar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2" marR="54032" marT="0" marB="0" anchor="ctr"/>
                </a:tc>
                <a:extLst>
                  <a:ext uri="{0D108BD9-81ED-4DB2-BD59-A6C34878D82A}">
                    <a16:rowId xmlns:a16="http://schemas.microsoft.com/office/drawing/2014/main" val="2665423681"/>
                  </a:ext>
                </a:extLst>
              </a:tr>
              <a:tr h="842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</a:rPr>
                        <a:t>Seramik</a:t>
                      </a:r>
                      <a:endParaRPr lang="tr-T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2" marR="5403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</a:rPr>
                        <a:t>Kapasitörler</a:t>
                      </a:r>
                      <a:r>
                        <a:rPr lang="tr-TR" sz="1600" dirty="0">
                          <a:effectLst/>
                        </a:rPr>
                        <a:t>, </a:t>
                      </a:r>
                      <a:r>
                        <a:rPr lang="tr-TR" sz="1600" dirty="0" err="1">
                          <a:effectLst/>
                        </a:rPr>
                        <a:t>sensörler</a:t>
                      </a:r>
                      <a:r>
                        <a:rPr lang="tr-TR" sz="1600" dirty="0">
                          <a:effectLst/>
                        </a:rPr>
                        <a:t>, renklendiriciler, </a:t>
                      </a:r>
                      <a:r>
                        <a:rPr lang="tr-TR" sz="1600" dirty="0" err="1">
                          <a:effectLst/>
                        </a:rPr>
                        <a:t>sintilatör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2" marR="54032" marT="0" marB="0" anchor="ctr"/>
                </a:tc>
                <a:extLst>
                  <a:ext uri="{0D108BD9-81ED-4DB2-BD59-A6C34878D82A}">
                    <a16:rowId xmlns:a16="http://schemas.microsoft.com/office/drawing/2014/main" val="982266033"/>
                  </a:ext>
                </a:extLst>
              </a:tr>
              <a:tr h="842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</a:rPr>
                        <a:t>Alaşımlar</a:t>
                      </a:r>
                      <a:endParaRPr lang="tr-T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2" marR="5403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Hidrojen depolama (</a:t>
                      </a:r>
                      <a:r>
                        <a:rPr lang="tr-TR" sz="1600" dirty="0" err="1">
                          <a:effectLst/>
                        </a:rPr>
                        <a:t>NiMH</a:t>
                      </a:r>
                      <a:r>
                        <a:rPr lang="tr-TR" sz="1600" dirty="0">
                          <a:effectLst/>
                        </a:rPr>
                        <a:t> piller, yakıt hücreleri), çelik, dökme demir, süper alaşımlar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2" marR="54032" marT="0" marB="0" anchor="ctr"/>
                </a:tc>
                <a:extLst>
                  <a:ext uri="{0D108BD9-81ED-4DB2-BD59-A6C34878D82A}">
                    <a16:rowId xmlns:a16="http://schemas.microsoft.com/office/drawing/2014/main" val="4205275975"/>
                  </a:ext>
                </a:extLst>
              </a:tr>
              <a:tr h="8428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</a:rPr>
                        <a:t>Diğer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tr-TR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2" marR="5403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effectLst/>
                        </a:rPr>
                        <a:t>Su arıtma, floresan lambalar, pigmentler, gübre, tıbbi izleme, kaplamalar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032" marR="54032" marT="0" marB="0" anchor="ctr"/>
                </a:tc>
                <a:extLst>
                  <a:ext uri="{0D108BD9-81ED-4DB2-BD59-A6C34878D82A}">
                    <a16:rowId xmlns:a16="http://schemas.microsoft.com/office/drawing/2014/main" val="1159822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08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164</TotalTime>
  <Words>201</Words>
  <Application>Microsoft Office PowerPoint</Application>
  <PresentationFormat>Geniş ekran</PresentationFormat>
  <Paragraphs>33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oz ozclk</dc:creator>
  <cp:lastModifiedBy>oz ozclk</cp:lastModifiedBy>
  <cp:revision>26</cp:revision>
  <cp:lastPrinted>2021-09-03T11:13:24Z</cp:lastPrinted>
  <dcterms:created xsi:type="dcterms:W3CDTF">2021-09-03T08:29:52Z</dcterms:created>
  <dcterms:modified xsi:type="dcterms:W3CDTF">2021-09-09T06:01:17Z</dcterms:modified>
</cp:coreProperties>
</file>